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78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B09B1-9FD8-4801-8045-F12D6A2D8D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AD049E-6891-4D27-8423-0FB83502CC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82974-B3F7-4271-98CE-C53959E6B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0F8DA-CF94-470F-9EB7-F07333486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A098B-C22C-40A9-9936-D00F3EFDE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666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94CC-DA6F-4997-A730-B8168EFD8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C893A0-7528-4283-A22C-BD2B79C2AD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B3975-62D0-485C-BAD5-6323ED28A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7EDE4-CE82-411A-B24F-9AF832BEE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C3B43-3D53-413C-9B5B-D7D0A4FA7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59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2A34FF-4B64-4D52-AEFF-7DDFC55864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06C5C5-4760-4E82-8BDA-15E19AB550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14F94-8C25-4EA9-ACCE-ED88A5048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BACE0-6ABD-4A62-9978-7421133EF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40B9C-FADF-438E-B81B-4BC96A0A9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81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BD49C-64D0-4376-9745-AB8511D74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285B2-D10E-4DB0-9277-F2E9340BD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D0F40-150F-4974-AFD9-F88815273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8B413-DBAF-4B30-AD3D-5D8C83647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80D2B-2581-4356-BB31-164BA407B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03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C45C6-CDF9-416E-A7C7-6DA8EA9B2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C3A179-E34A-4400-9185-4160D1E31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589A7-E561-4228-9951-465EA62BA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C39E3-1533-48C8-BDCE-D5BF57287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E3D64-2294-4D60-A260-1EFAEF337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62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D025B-34B5-4506-B82C-9C29EA836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08C40-6BD8-4470-A040-F4D682A22E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02F9C0-7606-40BB-B002-81B3771D5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F2F408-85D3-4705-981D-238D5A466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7CDD1-6A59-43A7-98CD-66A14CABB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2B24F-7071-4A26-8C58-2A7310854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718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FF6CD-6482-4191-BA12-4F4D30A1F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CD8BA3-2414-46A7-A8BF-4C8E71FA0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8C4E8D-7D74-449A-885C-E62C59A19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3A70F5-9526-4D47-9182-8C4D0FCD72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9CD569-9A98-49A7-83D4-B55209C47C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ACE796-C41C-4545-93F8-AFBDFBA98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36C9F4-0292-419D-B722-9D81001D4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41EF7A-4B81-49AA-91F2-F4E98094D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06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9C803-A7DE-4A34-92FF-AFAFE2518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973A6-7738-4F81-80F9-554620E00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C7D97-5A78-46BA-AF34-B5612CF26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6C5708-D9CD-4973-943D-A2B3B12AC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262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666442-62FA-4D68-BD61-53FC28B51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41A508-A98C-4162-9175-08898C84A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15A9E-6B8B-485D-A185-120C55ED5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384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E4020-EBE3-45B8-B751-02D3BD803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27ADD-3C72-421A-BAC4-00FB59E80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15C84A-0993-49A6-8B31-58E33DAEB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6DF37D-0973-455D-843D-D3CB9D582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D254C-504D-488B-BB07-C989FA4EA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88A36E-03C1-4A29-A1A2-D906528C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97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C07C9-485E-45C9-8794-74C970903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FEF621-F57B-4306-9429-A81862D5E4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19AF2E-53DF-4B6E-AA66-06B455BCE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F260B-56FC-4DC4-96B8-A6D49380B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91DE9B-150C-4E62-9326-3C1862348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E0B4B-94B6-4991-A5B5-B679F0F4E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35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7C5E2D-F04B-4FEC-803F-2249C3B0B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072014-01DD-4BF5-98E6-52CAF70A4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D6880-BD67-495D-92A6-8C421B2583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C5FC1-2FE6-45A1-8936-F7CA4354A327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044A2-F9DF-44F8-91A2-BE379BED4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425BF-F86A-4119-BD5B-E4B0190FA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E2DAA-3EAA-4505-9EB8-D61E68FCD21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Alliance_Labeling">
            <a:extLst>
              <a:ext uri="{FF2B5EF4-FFF2-40B4-BE49-F238E27FC236}">
                <a16:creationId xmlns:a16="http://schemas.microsoft.com/office/drawing/2014/main" id="{1D941695-29D9-4090-B78B-0D01847CF1E3}"/>
              </a:ext>
            </a:extLst>
          </p:cNvPr>
          <p:cNvSpPr txBox="1"/>
          <p:nvPr userDrawn="1"/>
        </p:nvSpPr>
        <p:spPr>
          <a:xfrm>
            <a:off x="10276552" y="6555209"/>
            <a:ext cx="1128048" cy="226591"/>
          </a:xfrm>
          <a:prstGeom prst="rect">
            <a:avLst/>
          </a:prstGeom>
          <a:solidFill>
            <a:srgbClr val="FFFFFF"/>
          </a:solidFill>
          <a:ln w="12700" cmpd="sng">
            <a:solidFill>
              <a:srgbClr val="000000"/>
            </a:solidFill>
          </a:ln>
        </p:spPr>
        <p:txBody>
          <a:bodyPr vert="horz" wrap="none" lIns="72000" tIns="36000" rIns="72000" bIns="3600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 b="0">
                <a:solidFill>
                  <a:srgbClr val="000000"/>
                </a:solidFill>
                <a:latin typeface="Verdana" panose="020B0604030504040204" pitchFamily="34" charset="0"/>
              </a:rPr>
              <a:t>Nissan Internal</a:t>
            </a:r>
          </a:p>
        </p:txBody>
      </p:sp>
    </p:spTree>
    <p:extLst>
      <p:ext uri="{BB962C8B-B14F-4D97-AF65-F5344CB8AC3E}">
        <p14:creationId xmlns:p14="http://schemas.microsoft.com/office/powerpoint/2010/main" val="2512084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ED248F98-C9B9-4BB4-BABB-732E095C5387}"/>
              </a:ext>
            </a:extLst>
          </p:cNvPr>
          <p:cNvSpPr/>
          <p:nvPr/>
        </p:nvSpPr>
        <p:spPr>
          <a:xfrm>
            <a:off x="10223582" y="6529656"/>
            <a:ext cx="1244764" cy="307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AE1E14-306C-4EC4-98D6-BE500233E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96" y="1710393"/>
            <a:ext cx="4491353" cy="49361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3EE56F-899C-42B3-8DE1-3BC462B64F86}"/>
              </a:ext>
            </a:extLst>
          </p:cNvPr>
          <p:cNvSpPr txBox="1"/>
          <p:nvPr/>
        </p:nvSpPr>
        <p:spPr>
          <a:xfrm>
            <a:off x="171081" y="253672"/>
            <a:ext cx="3606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Disengagement GUI 2.0 - Week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B00F83-9319-4084-A2D8-5BD730880D63}"/>
              </a:ext>
            </a:extLst>
          </p:cNvPr>
          <p:cNvSpPr txBox="1"/>
          <p:nvPr/>
        </p:nvSpPr>
        <p:spPr>
          <a:xfrm>
            <a:off x="513488" y="971729"/>
            <a:ext cx="528157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Safety driver interacts with GUI via the touchscreen front monitor.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GUI auto launches with Mercury PC.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first window only displays 2 clickable buttons: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22F96559-8979-4E3A-8C11-2A52C9722EBD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4788729" y="1842662"/>
            <a:ext cx="2707043" cy="273005"/>
          </a:xfrm>
          <a:prstGeom prst="bentConnector2">
            <a:avLst/>
          </a:prstGeom>
          <a:ln w="381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8EE3225-0267-40F7-8531-C44E87F5CD1B}"/>
              </a:ext>
            </a:extLst>
          </p:cNvPr>
          <p:cNvGrpSpPr/>
          <p:nvPr/>
        </p:nvGrpSpPr>
        <p:grpSpPr>
          <a:xfrm>
            <a:off x="5110837" y="2115667"/>
            <a:ext cx="4752645" cy="1987101"/>
            <a:chOff x="6395365" y="3429000"/>
            <a:chExt cx="4752645" cy="198710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0C42AEE-D79D-405F-A504-C76782CD1B65}"/>
                </a:ext>
              </a:extLst>
            </p:cNvPr>
            <p:cNvSpPr/>
            <p:nvPr/>
          </p:nvSpPr>
          <p:spPr>
            <a:xfrm>
              <a:off x="6738837" y="3429000"/>
              <a:ext cx="4082926" cy="19910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FF7EE241-B3EB-436B-82E6-6BA9BD85627C}"/>
                    </a:ext>
                  </a:extLst>
                </p:cNvPr>
                <p:cNvSpPr txBox="1"/>
                <p:nvPr/>
              </p:nvSpPr>
              <p:spPr>
                <a:xfrm>
                  <a:off x="8562321" y="3740560"/>
                  <a:ext cx="43287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FF7EE241-B3EB-436B-82E6-6BA9BD85627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62321" y="3740560"/>
                  <a:ext cx="432874" cy="36933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DF3BDDF-9149-4599-B09B-3474D18F9545}"/>
                    </a:ext>
                  </a:extLst>
                </p:cNvPr>
                <p:cNvSpPr txBox="1"/>
                <p:nvPr/>
              </p:nvSpPr>
              <p:spPr>
                <a:xfrm>
                  <a:off x="6395365" y="5046769"/>
                  <a:ext cx="65248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−10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DF3BDDF-9149-4599-B09B-3474D18F954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95365" y="5046769"/>
                  <a:ext cx="652486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F8BD9A95-9ED4-4EB8-A444-2FC277367509}"/>
                    </a:ext>
                  </a:extLst>
                </p:cNvPr>
                <p:cNvSpPr txBox="1"/>
                <p:nvPr/>
              </p:nvSpPr>
              <p:spPr>
                <a:xfrm>
                  <a:off x="10495524" y="5046769"/>
                  <a:ext cx="65248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+10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F8BD9A95-9ED4-4EB8-A444-2FC27736750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95524" y="5046769"/>
                  <a:ext cx="652486" cy="3693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3681111-4DCA-4FDB-918F-E1ED30947116}"/>
                </a:ext>
              </a:extLst>
            </p:cNvPr>
            <p:cNvCxnSpPr>
              <a:cxnSpLocks/>
              <a:stCxn id="8" idx="1"/>
              <a:endCxn id="10" idx="0"/>
            </p:cNvCxnSpPr>
            <p:nvPr/>
          </p:nvCxnSpPr>
          <p:spPr>
            <a:xfrm flipH="1">
              <a:off x="6721608" y="3528552"/>
              <a:ext cx="17229" cy="1518217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BB6ADB8-EAF5-4B03-B3D9-9AA8B622908A}"/>
                </a:ext>
              </a:extLst>
            </p:cNvPr>
            <p:cNvCxnSpPr>
              <a:cxnSpLocks/>
              <a:stCxn id="8" idx="0"/>
              <a:endCxn id="9" idx="0"/>
            </p:cNvCxnSpPr>
            <p:nvPr/>
          </p:nvCxnSpPr>
          <p:spPr>
            <a:xfrm flipH="1">
              <a:off x="8778758" y="3429000"/>
              <a:ext cx="1542" cy="311560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A2EA979-0064-4149-B4CF-00DDC9081E3F}"/>
                </a:ext>
              </a:extLst>
            </p:cNvPr>
            <p:cNvCxnSpPr>
              <a:cxnSpLocks/>
              <a:endCxn id="11" idx="0"/>
            </p:cNvCxnSpPr>
            <p:nvPr/>
          </p:nvCxnSpPr>
          <p:spPr>
            <a:xfrm flipH="1">
              <a:off x="10821767" y="3493156"/>
              <a:ext cx="2" cy="1553613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Picture 26" descr="Graphical user interface&#10;&#10;Description automatically generated">
            <a:extLst>
              <a:ext uri="{FF2B5EF4-FFF2-40B4-BE49-F238E27FC236}">
                <a16:creationId xmlns:a16="http://schemas.microsoft.com/office/drawing/2014/main" id="{718D1A70-9B43-4698-B7FF-F8A4C3EF21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046" y="2990887"/>
            <a:ext cx="2473742" cy="1855307"/>
          </a:xfrm>
          <a:prstGeom prst="rect">
            <a:avLst/>
          </a:prstGeom>
        </p:spPr>
      </p:pic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BCA42FC2-8085-434F-9B61-5BD1FC464A28}"/>
              </a:ext>
            </a:extLst>
          </p:cNvPr>
          <p:cNvCxnSpPr>
            <a:cxnSpLocks/>
            <a:stCxn id="27" idx="3"/>
            <a:endCxn id="11" idx="1"/>
          </p:cNvCxnSpPr>
          <p:nvPr/>
        </p:nvCxnSpPr>
        <p:spPr>
          <a:xfrm flipV="1">
            <a:off x="8778788" y="3918102"/>
            <a:ext cx="432208" cy="43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967FD0FF-EFC6-4BCA-BED4-844D03F33D7B}"/>
              </a:ext>
            </a:extLst>
          </p:cNvPr>
          <p:cNvCxnSpPr>
            <a:cxnSpLocks/>
            <a:stCxn id="10" idx="3"/>
            <a:endCxn id="27" idx="1"/>
          </p:cNvCxnSpPr>
          <p:nvPr/>
        </p:nvCxnSpPr>
        <p:spPr>
          <a:xfrm>
            <a:off x="5763323" y="3918102"/>
            <a:ext cx="541723" cy="43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12ADEDC-6446-459F-9B77-B89CDE930F99}"/>
              </a:ext>
            </a:extLst>
          </p:cNvPr>
          <p:cNvSpPr txBox="1"/>
          <p:nvPr/>
        </p:nvSpPr>
        <p:spPr>
          <a:xfrm>
            <a:off x="7618176" y="1130242"/>
            <a:ext cx="24602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“</a:t>
            </a:r>
            <a:r>
              <a:rPr lang="en-US" sz="1400" b="1" dirty="0"/>
              <a:t>LOG DISENGAGMENT</a:t>
            </a:r>
            <a:r>
              <a:rPr lang="en-US" sz="1400" dirty="0"/>
              <a:t>” records and saves 10 seconds of video before </a:t>
            </a:r>
            <a:r>
              <a:rPr lang="en-US" sz="1400" i="1" u="sng" dirty="0"/>
              <a:t>and</a:t>
            </a:r>
            <a:r>
              <a:rPr lang="en-US" sz="1400" dirty="0"/>
              <a:t> after event 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D91EA750-E930-4125-8152-979A7064622A}"/>
              </a:ext>
            </a:extLst>
          </p:cNvPr>
          <p:cNvCxnSpPr>
            <a:cxnSpLocks/>
          </p:cNvCxnSpPr>
          <p:nvPr/>
        </p:nvCxnSpPr>
        <p:spPr>
          <a:xfrm flipV="1">
            <a:off x="4788729" y="6382655"/>
            <a:ext cx="7136571" cy="54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460BC848-2FB4-4F3D-9A5E-AADAAB6FEF4E}"/>
              </a:ext>
            </a:extLst>
          </p:cNvPr>
          <p:cNvSpPr txBox="1"/>
          <p:nvPr/>
        </p:nvSpPr>
        <p:spPr>
          <a:xfrm>
            <a:off x="11215741" y="6385048"/>
            <a:ext cx="2360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(next page)</a:t>
            </a:r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7249D2D6-FBF6-49B8-A38D-D56CE03C0917}"/>
              </a:ext>
            </a:extLst>
          </p:cNvPr>
          <p:cNvCxnSpPr>
            <a:cxnSpLocks/>
            <a:endCxn id="66" idx="1"/>
          </p:cNvCxnSpPr>
          <p:nvPr/>
        </p:nvCxnSpPr>
        <p:spPr>
          <a:xfrm flipV="1">
            <a:off x="4781550" y="5656381"/>
            <a:ext cx="1434769" cy="1469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DD95690C-42E4-4427-9BC9-2837ED766433}"/>
              </a:ext>
            </a:extLst>
          </p:cNvPr>
          <p:cNvSpPr txBox="1"/>
          <p:nvPr/>
        </p:nvSpPr>
        <p:spPr>
          <a:xfrm>
            <a:off x="6216319" y="5394771"/>
            <a:ext cx="3626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“</a:t>
            </a:r>
            <a:r>
              <a:rPr lang="en-US" sz="1400" b="1" dirty="0"/>
              <a:t>LOG DISENGAGMENT</a:t>
            </a:r>
            <a:r>
              <a:rPr lang="en-US" sz="1400" dirty="0"/>
              <a:t>” </a:t>
            </a:r>
            <a:r>
              <a:rPr lang="en-US" sz="1400" u="sng" dirty="0"/>
              <a:t>also</a:t>
            </a:r>
            <a:r>
              <a:rPr lang="en-US" sz="1400" dirty="0"/>
              <a:t> pulls GPS Latitude and Longitude from </a:t>
            </a:r>
            <a:r>
              <a:rPr lang="en-US" sz="1400" b="1" dirty="0" err="1"/>
              <a:t>rostopic</a:t>
            </a:r>
            <a:r>
              <a:rPr lang="en-US" sz="1400" b="1" dirty="0"/>
              <a:t> echo /</a:t>
            </a:r>
            <a:r>
              <a:rPr lang="en-US" sz="1400" b="1" dirty="0" err="1"/>
              <a:t>GPSDiag</a:t>
            </a:r>
            <a:endParaRPr lang="en-US" sz="1400" b="1" dirty="0"/>
          </a:p>
        </p:txBody>
      </p:sp>
      <p:sp>
        <p:nvSpPr>
          <p:cNvPr id="87" name="Right Brace 86">
            <a:extLst>
              <a:ext uri="{FF2B5EF4-FFF2-40B4-BE49-F238E27FC236}">
                <a16:creationId xmlns:a16="http://schemas.microsoft.com/office/drawing/2014/main" id="{3075AB88-4567-4017-8CD1-C0F1E5F805FB}"/>
              </a:ext>
            </a:extLst>
          </p:cNvPr>
          <p:cNvSpPr/>
          <p:nvPr/>
        </p:nvSpPr>
        <p:spPr>
          <a:xfrm>
            <a:off x="10078377" y="2059081"/>
            <a:ext cx="517555" cy="3905634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F560CF5-E842-4EC2-9948-0DC50202DE8F}"/>
              </a:ext>
            </a:extLst>
          </p:cNvPr>
          <p:cNvSpPr txBox="1"/>
          <p:nvPr/>
        </p:nvSpPr>
        <p:spPr>
          <a:xfrm>
            <a:off x="10578533" y="3733436"/>
            <a:ext cx="16667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Information is saved in local .CSV file</a:t>
            </a:r>
          </a:p>
        </p:txBody>
      </p:sp>
    </p:spTree>
    <p:extLst>
      <p:ext uri="{BB962C8B-B14F-4D97-AF65-F5344CB8AC3E}">
        <p14:creationId xmlns:p14="http://schemas.microsoft.com/office/powerpoint/2010/main" val="3472333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ED248F98-C9B9-4BB4-BABB-732E095C5387}"/>
              </a:ext>
            </a:extLst>
          </p:cNvPr>
          <p:cNvSpPr/>
          <p:nvPr/>
        </p:nvSpPr>
        <p:spPr>
          <a:xfrm>
            <a:off x="10223582" y="6529656"/>
            <a:ext cx="1244764" cy="307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3EE56F-899C-42B3-8DE1-3BC462B64F86}"/>
              </a:ext>
            </a:extLst>
          </p:cNvPr>
          <p:cNvSpPr txBox="1"/>
          <p:nvPr/>
        </p:nvSpPr>
        <p:spPr>
          <a:xfrm>
            <a:off x="171081" y="253672"/>
            <a:ext cx="3606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Disengagement GUI 2.0 - Week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B00F83-9319-4084-A2D8-5BD730880D63}"/>
              </a:ext>
            </a:extLst>
          </p:cNvPr>
          <p:cNvSpPr txBox="1"/>
          <p:nvPr/>
        </p:nvSpPr>
        <p:spPr>
          <a:xfrm>
            <a:off x="882798" y="918685"/>
            <a:ext cx="24900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“END DRIVE” </a:t>
            </a:r>
            <a:r>
              <a:rPr lang="en-US" sz="1400" dirty="0"/>
              <a:t>brings the GUI to the </a:t>
            </a:r>
            <a:r>
              <a:rPr lang="en-US" sz="1400" b="1" dirty="0">
                <a:solidFill>
                  <a:srgbClr val="FF0000"/>
                </a:solidFill>
              </a:rPr>
              <a:t>main reporting window</a:t>
            </a:r>
            <a:r>
              <a:rPr lang="en-US" sz="1400" dirty="0"/>
              <a:t>:</a:t>
            </a:r>
            <a:endParaRPr lang="en-US" sz="1400" i="1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0078930-0348-4E9F-A627-D18C3CBCE3D7}"/>
              </a:ext>
            </a:extLst>
          </p:cNvPr>
          <p:cNvCxnSpPr>
            <a:cxnSpLocks/>
          </p:cNvCxnSpPr>
          <p:nvPr/>
        </p:nvCxnSpPr>
        <p:spPr>
          <a:xfrm>
            <a:off x="120650" y="1066800"/>
            <a:ext cx="76214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40BDE2A-6EBA-48FE-8DD9-FD6F00BFCF8A}"/>
              </a:ext>
            </a:extLst>
          </p:cNvPr>
          <p:cNvCxnSpPr>
            <a:cxnSpLocks/>
            <a:stCxn id="31" idx="1"/>
            <a:endCxn id="35" idx="3"/>
          </p:cNvCxnSpPr>
          <p:nvPr/>
        </p:nvCxnSpPr>
        <p:spPr>
          <a:xfrm rot="10800000" flipV="1">
            <a:off x="3299714" y="809347"/>
            <a:ext cx="1962364" cy="1581347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1" name="Left Brace 30">
            <a:extLst>
              <a:ext uri="{FF2B5EF4-FFF2-40B4-BE49-F238E27FC236}">
                <a16:creationId xmlns:a16="http://schemas.microsoft.com/office/drawing/2014/main" id="{1F094812-DE78-41E0-B6F3-8F5B52BD3573}"/>
              </a:ext>
            </a:extLst>
          </p:cNvPr>
          <p:cNvSpPr/>
          <p:nvPr/>
        </p:nvSpPr>
        <p:spPr>
          <a:xfrm>
            <a:off x="5262078" y="609292"/>
            <a:ext cx="90678" cy="400111"/>
          </a:xfrm>
          <a:prstGeom prst="leftBrace">
            <a:avLst/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C70D556-63C7-45FE-95EE-16276F0D1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442" y="1857167"/>
            <a:ext cx="2821272" cy="1067055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A667514E-C333-49B3-97AC-11AB7189B3E5}"/>
              </a:ext>
            </a:extLst>
          </p:cNvPr>
          <p:cNvSpPr/>
          <p:nvPr/>
        </p:nvSpPr>
        <p:spPr>
          <a:xfrm>
            <a:off x="1974138" y="2376573"/>
            <a:ext cx="1269490" cy="504840"/>
          </a:xfrm>
          <a:prstGeom prst="rect">
            <a:avLst/>
          </a:prstGeom>
          <a:solidFill>
            <a:schemeClr val="bg2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0C5A220-A4E8-4F8D-AC78-2316900A17BD}"/>
              </a:ext>
            </a:extLst>
          </p:cNvPr>
          <p:cNvSpPr txBox="1"/>
          <p:nvPr/>
        </p:nvSpPr>
        <p:spPr>
          <a:xfrm>
            <a:off x="524764" y="2917207"/>
            <a:ext cx="27749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ysClr val="windowText" lastClr="000000"/>
                </a:solidFill>
              </a:rPr>
              <a:t>Auto loads today’s date or a date range is also selectable to review previous disengagements.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5F7382F1-A3BF-4A25-8521-F009E8A05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530" y="3944085"/>
            <a:ext cx="3708831" cy="1903679"/>
          </a:xfrm>
          <a:prstGeom prst="rect">
            <a:avLst/>
          </a:prstGeom>
        </p:spPr>
      </p:pic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29E52584-25A4-48C3-ABAC-B466D395AC28}"/>
              </a:ext>
            </a:extLst>
          </p:cNvPr>
          <p:cNvCxnSpPr>
            <a:cxnSpLocks/>
            <a:stCxn id="51" idx="1"/>
            <a:endCxn id="41" idx="3"/>
          </p:cNvCxnSpPr>
          <p:nvPr/>
        </p:nvCxnSpPr>
        <p:spPr>
          <a:xfrm rot="10800000" flipV="1">
            <a:off x="4554362" y="1392913"/>
            <a:ext cx="743489" cy="350301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51" name="Left Brace 50">
            <a:extLst>
              <a:ext uri="{FF2B5EF4-FFF2-40B4-BE49-F238E27FC236}">
                <a16:creationId xmlns:a16="http://schemas.microsoft.com/office/drawing/2014/main" id="{6A32CF11-8E9C-424D-B734-345DB88E0B21}"/>
              </a:ext>
            </a:extLst>
          </p:cNvPr>
          <p:cNvSpPr/>
          <p:nvPr/>
        </p:nvSpPr>
        <p:spPr>
          <a:xfrm>
            <a:off x="5297850" y="1271013"/>
            <a:ext cx="45719" cy="253324"/>
          </a:xfrm>
          <a:prstGeom prst="leftBrace">
            <a:avLst>
              <a:gd name="adj1" fmla="val 8333"/>
              <a:gd name="adj2" fmla="val 48120"/>
            </a:avLst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2AC7A6B-D193-407D-BD5A-732288AEB477}"/>
              </a:ext>
            </a:extLst>
          </p:cNvPr>
          <p:cNvSpPr txBox="1"/>
          <p:nvPr/>
        </p:nvSpPr>
        <p:spPr>
          <a:xfrm>
            <a:off x="845529" y="5865664"/>
            <a:ext cx="3708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sysClr val="windowText" lastClr="000000"/>
                </a:solidFill>
              </a:rPr>
              <a:t>Clicking a disengagement </a:t>
            </a:r>
            <a:r>
              <a:rPr lang="en-US" sz="1400" dirty="0">
                <a:solidFill>
                  <a:sysClr val="windowText" lastClr="000000"/>
                </a:solidFill>
              </a:rPr>
              <a:t>zooms in and displays the recorded video clip, a text field to enter a description and a button to select the road type.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8A900D8-FE1D-45E3-85EA-713D855D79BE}"/>
              </a:ext>
            </a:extLst>
          </p:cNvPr>
          <p:cNvSpPr txBox="1"/>
          <p:nvPr/>
        </p:nvSpPr>
        <p:spPr>
          <a:xfrm>
            <a:off x="6583786" y="6044864"/>
            <a:ext cx="4884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ysClr val="windowText" lastClr="000000"/>
                </a:solidFill>
              </a:rPr>
              <a:t>The “SAVE” button logs the newly entered description(s) and road type(s) to the same local .CSV file.</a:t>
            </a:r>
          </a:p>
        </p:txBody>
      </p: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0D80A5B8-D308-445A-B9E7-8EC76A2B51E1}"/>
              </a:ext>
            </a:extLst>
          </p:cNvPr>
          <p:cNvCxnSpPr>
            <a:cxnSpLocks/>
            <a:stCxn id="69" idx="1"/>
            <a:endCxn id="67" idx="1"/>
          </p:cNvCxnSpPr>
          <p:nvPr/>
        </p:nvCxnSpPr>
        <p:spPr>
          <a:xfrm rot="10800000" flipH="1" flipV="1">
            <a:off x="5307416" y="5177504"/>
            <a:ext cx="1276369" cy="1128970"/>
          </a:xfrm>
          <a:prstGeom prst="bentConnector3">
            <a:avLst>
              <a:gd name="adj1" fmla="val -14212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69" name="Left Brace 68">
            <a:extLst>
              <a:ext uri="{FF2B5EF4-FFF2-40B4-BE49-F238E27FC236}">
                <a16:creationId xmlns:a16="http://schemas.microsoft.com/office/drawing/2014/main" id="{7AF8BA9B-B05F-4BDF-858E-9F5C43625064}"/>
              </a:ext>
            </a:extLst>
          </p:cNvPr>
          <p:cNvSpPr/>
          <p:nvPr/>
        </p:nvSpPr>
        <p:spPr>
          <a:xfrm>
            <a:off x="5307417" y="5069555"/>
            <a:ext cx="45719" cy="215898"/>
          </a:xfrm>
          <a:prstGeom prst="leftBrace">
            <a:avLst/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951005C8-8D6A-4851-943A-399C8F3A1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3420" y="599282"/>
            <a:ext cx="6520220" cy="5119056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7485570C-5E3E-4D7B-A0B1-D0B4681AB122}"/>
              </a:ext>
            </a:extLst>
          </p:cNvPr>
          <p:cNvSpPr txBox="1"/>
          <p:nvPr/>
        </p:nvSpPr>
        <p:spPr>
          <a:xfrm>
            <a:off x="7848952" y="253672"/>
            <a:ext cx="2490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main reporting window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621095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171</Words>
  <Application>Microsoft Office PowerPoint</Application>
  <PresentationFormat>Widescreen</PresentationFormat>
  <Paragraphs>17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Verdana</vt:lpstr>
      <vt:lpstr>Office Theme</vt:lpstr>
      <vt:lpstr>PowerPoint Presentation</vt:lpstr>
      <vt:lpstr>PowerPoint Presentation</vt:lpstr>
    </vt:vector>
  </TitlesOfParts>
  <Company>ALLIANCE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Winters, Tynan (EXTERNAL)</dc:creator>
  <cp:keywords>Alliance;N-I;Nissan Internal</cp:keywords>
  <cp:lastModifiedBy>Winters, Tynan (EXTERNAL)</cp:lastModifiedBy>
  <cp:revision>6</cp:revision>
  <dcterms:created xsi:type="dcterms:W3CDTF">2023-01-26T22:30:00Z</dcterms:created>
  <dcterms:modified xsi:type="dcterms:W3CDTF">2023-01-26T23:29:52Z</dcterms:modified>
  <cp:category>N-I</cp:category>
</cp:coreProperties>
</file>

<file path=docProps/thumbnail.jpeg>
</file>